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2" r:id="rId2"/>
    <p:sldId id="256" r:id="rId3"/>
    <p:sldId id="270" r:id="rId4"/>
    <p:sldId id="259" r:id="rId5"/>
    <p:sldId id="315" r:id="rId6"/>
    <p:sldId id="314" r:id="rId7"/>
    <p:sldId id="258" r:id="rId8"/>
    <p:sldId id="313" r:id="rId9"/>
    <p:sldId id="260" r:id="rId10"/>
    <p:sldId id="271"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FF99"/>
    <a:srgbClr val="FF01B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90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8FA9D-9853-4D3B-9DD6-CC7A2C070ACD}" type="datetimeFigureOut">
              <a:rPr lang="zh-CN" altLang="en-US" smtClean="0"/>
              <a:pPr/>
              <a:t>2018/2/27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57EA2-9D12-44E4-B693-F9F7F56F195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2F2DF29F-7579-4C6D-9265-4672B48E998E}" type="slidenum">
              <a:rPr altLang="en-US"/>
              <a:pPr/>
              <a:t>1</a:t>
            </a:fld>
            <a:endParaRPr lang="zh-CN" altLang="en-US"/>
          </a:p>
        </p:txBody>
      </p:sp>
      <p:sp>
        <p:nvSpPr>
          <p:cNvPr id="18435" name="幻灯片图像占位符 1"/>
          <p:cNvSpPr>
            <a:spLocks noGrp="1" noRot="1" noChangeAspect="1" noChangeArrowheads="1" noTextEdit="1"/>
          </p:cNvSpPr>
          <p:nvPr>
            <p:ph type="sldImg" idx="4294967295"/>
          </p:nvPr>
        </p:nvSpPr>
        <p:spPr/>
      </p:sp>
      <p:sp>
        <p:nvSpPr>
          <p:cNvPr id="18436" name="备注占位符 2"/>
          <p:cNvSpPr>
            <a:spLocks noGrp="1" noChangeArrowheads="1"/>
          </p:cNvSpPr>
          <p:nvPr>
            <p:ph type="body" idx="4294967295"/>
          </p:nvPr>
        </p:nvSpPr>
        <p:spPr>
          <a:noFill/>
        </p:spPr>
        <p:txBody>
          <a:bodyPr/>
          <a:lstStyle/>
          <a:p>
            <a:pPr eaLnBrk="1" hangingPunct="1">
              <a:spcBef>
                <a:spcPct val="0"/>
              </a:spcBef>
            </a:pPr>
            <a:endParaRPr lang="zh-CN" altLang="en-US" smtClean="0"/>
          </a:p>
        </p:txBody>
      </p:sp>
      <p:sp>
        <p:nvSpPr>
          <p:cNvPr id="1843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eaLnBrk="1" hangingPunct="1">
              <a:buFont typeface="Arial" panose="020B0604020202020204" pitchFamily="34" charset="0"/>
              <a:buNone/>
            </a:pPr>
            <a:fld id="{1BC69688-AE10-4926-8E64-7AA67733E994}" type="slidenum">
              <a:rPr lang="zh-CN" altLang="en-US" sz="1200" i="0"/>
              <a:pPr algn="r" eaLnBrk="1" hangingPunct="1">
                <a:buFont typeface="Arial" panose="020B0604020202020204" pitchFamily="34" charset="0"/>
                <a:buNone/>
              </a:pPr>
              <a:t>1</a:t>
            </a:fld>
            <a:endParaRPr lang="en-US" altLang="zh-CN" sz="1200" i="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F06BAA-2186-4669-9288-A595A62CCE6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C9B274A-4EC8-444D-997E-A22CEF8843D5}" type="datetimeFigureOut">
              <a:rPr lang="zh-CN" altLang="en-US" smtClean="0"/>
              <a:pPr/>
              <a:t>2018/2/27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D5F06BAA-2186-4669-9288-A595A62CCE61}"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9B274A-4EC8-444D-997E-A22CEF8843D5}" type="datetimeFigureOut">
              <a:rPr lang="zh-CN" altLang="en-US" smtClean="0"/>
              <a:pPr/>
              <a:t>2018/2/27</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F06BAA-2186-4669-9288-A595A62CCE61}"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i="0"/>
          </a:p>
        </p:txBody>
      </p:sp>
      <p:pic>
        <p:nvPicPr>
          <p:cNvPr id="12" name="图片 11" descr="1410.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 name="图片 13" descr="1163_0001s_0006_图层-13-副本-4.png"/>
          <p:cNvPicPr>
            <a:picLocks noChangeAspect="1" noChangeArrowheads="1"/>
          </p:cNvPicPr>
          <p:nvPr/>
        </p:nvPicPr>
        <p:blipFill>
          <a:blip r:embed="rId4" cstate="print"/>
          <a:srcRect l="12473"/>
          <a:stretch>
            <a:fillRect/>
          </a:stretch>
        </p:blipFill>
        <p:spPr bwMode="auto">
          <a:xfrm>
            <a:off x="0" y="1838314"/>
            <a:ext cx="4225926" cy="4000500"/>
          </a:xfrm>
          <a:prstGeom prst="rect">
            <a:avLst/>
          </a:prstGeom>
          <a:noFill/>
          <a:ln w="9525">
            <a:noFill/>
            <a:miter lim="800000"/>
            <a:headEnd/>
            <a:tailEnd/>
          </a:ln>
        </p:spPr>
      </p:pic>
      <p:pic>
        <p:nvPicPr>
          <p:cNvPr id="15" name="图片 14" descr="1163_0001s_0007_图层-13-副本.png"/>
          <p:cNvPicPr>
            <a:picLocks noChangeAspect="1" noChangeArrowheads="1"/>
          </p:cNvPicPr>
          <p:nvPr/>
        </p:nvPicPr>
        <p:blipFill>
          <a:blip r:embed="rId5" cstate="print"/>
          <a:srcRect/>
          <a:stretch>
            <a:fillRect/>
          </a:stretch>
        </p:blipFill>
        <p:spPr bwMode="auto">
          <a:xfrm>
            <a:off x="4219575" y="1844824"/>
            <a:ext cx="4924425" cy="4010025"/>
          </a:xfrm>
          <a:prstGeom prst="rect">
            <a:avLst/>
          </a:prstGeom>
          <a:noFill/>
          <a:ln w="9525">
            <a:noFill/>
            <a:miter lim="800000"/>
            <a:headEnd/>
            <a:tailEnd/>
          </a:ln>
        </p:spPr>
      </p:pic>
      <p:pic>
        <p:nvPicPr>
          <p:cNvPr id="16" name="图片 15" descr="1163_0001s_0002_图层-4.png"/>
          <p:cNvPicPr>
            <a:picLocks noChangeAspect="1" noChangeArrowheads="1"/>
          </p:cNvPicPr>
          <p:nvPr/>
        </p:nvPicPr>
        <p:blipFill>
          <a:blip r:embed="rId6" cstate="print"/>
          <a:srcRect/>
          <a:stretch>
            <a:fillRect/>
          </a:stretch>
        </p:blipFill>
        <p:spPr bwMode="auto">
          <a:xfrm>
            <a:off x="3876675" y="3676650"/>
            <a:ext cx="5267325" cy="3181350"/>
          </a:xfrm>
          <a:prstGeom prst="rect">
            <a:avLst/>
          </a:prstGeom>
          <a:noFill/>
          <a:ln w="9525">
            <a:noFill/>
            <a:miter lim="800000"/>
            <a:headEnd/>
            <a:tailEnd/>
          </a:ln>
        </p:spPr>
      </p:pic>
      <p:pic>
        <p:nvPicPr>
          <p:cNvPr id="18" name="Picture 14" descr="未标题-1"/>
          <p:cNvPicPr>
            <a:picLocks noChangeAspect="1" noChangeArrowheads="1"/>
          </p:cNvPicPr>
          <p:nvPr/>
        </p:nvPicPr>
        <p:blipFill>
          <a:blip r:embed="rId7" cstate="print"/>
          <a:srcRect/>
          <a:stretch>
            <a:fillRect/>
          </a:stretch>
        </p:blipFill>
        <p:spPr bwMode="auto">
          <a:xfrm>
            <a:off x="173038" y="22225"/>
            <a:ext cx="2500312" cy="2154238"/>
          </a:xfrm>
          <a:prstGeom prst="rect">
            <a:avLst/>
          </a:prstGeom>
          <a:noFill/>
          <a:ln w="9525">
            <a:noFill/>
            <a:miter lim="800000"/>
            <a:headEnd/>
            <a:tailEnd/>
          </a:ln>
        </p:spPr>
      </p:pic>
      <p:pic>
        <p:nvPicPr>
          <p:cNvPr id="19" name="图片 18" descr="1163_0001s_0000_图层-6.png"/>
          <p:cNvPicPr>
            <a:picLocks noChangeAspect="1" noChangeArrowheads="1"/>
          </p:cNvPicPr>
          <p:nvPr/>
        </p:nvPicPr>
        <p:blipFill>
          <a:blip r:embed="rId8" cstate="print"/>
          <a:srcRect/>
          <a:stretch>
            <a:fillRect/>
          </a:stretch>
        </p:blipFill>
        <p:spPr bwMode="auto">
          <a:xfrm>
            <a:off x="7715250" y="214313"/>
            <a:ext cx="1076325" cy="1209675"/>
          </a:xfrm>
          <a:prstGeom prst="rect">
            <a:avLst/>
          </a:prstGeom>
          <a:noFill/>
          <a:ln w="9525">
            <a:noFill/>
            <a:miter lim="800000"/>
            <a:headEnd/>
            <a:tailEnd/>
          </a:ln>
        </p:spPr>
      </p:pic>
      <p:sp>
        <p:nvSpPr>
          <p:cNvPr id="4106" name="WordArt 13"/>
          <p:cNvSpPr>
            <a:spLocks noChangeArrowheads="1" noChangeShapeType="1" noTextEdit="1"/>
          </p:cNvSpPr>
          <p:nvPr/>
        </p:nvSpPr>
        <p:spPr bwMode="auto">
          <a:xfrm>
            <a:off x="912813" y="2298700"/>
            <a:ext cx="3521075" cy="996950"/>
          </a:xfrm>
          <a:prstGeom prst="rect">
            <a:avLst/>
          </a:prstGeom>
        </p:spPr>
        <p:txBody>
          <a:bodyPr wrap="none" fromWordArt="1">
            <a:prstTxWarp prst="textPlain">
              <a:avLst>
                <a:gd name="adj" fmla="val 50000"/>
              </a:avLst>
            </a:prstTxWarp>
          </a:bodyPr>
          <a:lstStyle/>
          <a:p>
            <a:pPr algn="ctr"/>
            <a:endParaRPr lang="zh-CN" altLang="en-US" sz="100" b="1" kern="10">
              <a:ln w="9525">
                <a:solidFill>
                  <a:schemeClr val="bg1"/>
                </a:solidFill>
                <a:round/>
              </a:ln>
              <a:solidFill>
                <a:srgbClr val="C00000"/>
              </a:solidFill>
              <a:effectLst>
                <a:outerShdw dist="35921" dir="2700000" algn="ctr" rotWithShape="0">
                  <a:schemeClr val="tx1">
                    <a:alpha val="79999"/>
                  </a:schemeClr>
                </a:outerShdw>
              </a:effectLst>
              <a:latin typeface="黑体" panose="02010609060101010101" charset="-122"/>
              <a:ea typeface="黑体" panose="02010609060101010101" charset="-122"/>
            </a:endParaRPr>
          </a:p>
        </p:txBody>
      </p:sp>
      <p:sp>
        <p:nvSpPr>
          <p:cNvPr id="17" name="矩形 16"/>
          <p:cNvSpPr/>
          <p:nvPr/>
        </p:nvSpPr>
        <p:spPr>
          <a:xfrm>
            <a:off x="1566863" y="715963"/>
            <a:ext cx="6510337" cy="708025"/>
          </a:xfrm>
          <a:prstGeom prst="rect">
            <a:avLst/>
          </a:prstGeom>
        </p:spPr>
        <p:txBody>
          <a:bodyPr>
            <a:spAutoFit/>
          </a:bodyPr>
          <a:lstStyle/>
          <a:p>
            <a:pPr algn="ctr" eaLnBrk="1" hangingPunct="1">
              <a:defRPr/>
            </a:pPr>
            <a:r>
              <a:rPr lang="zh-CN" altLang="en-US" sz="4000" b="1" i="0" dirty="0">
                <a:ln w="9525">
                  <a:noFill/>
                  <a:round/>
                </a:ln>
                <a:solidFill>
                  <a:srgbClr val="FF0000"/>
                </a:solidFill>
                <a:effectLst>
                  <a:outerShdw dist="17961" dir="2700000" algn="ctr" rotWithShape="0">
                    <a:srgbClr val="000000"/>
                  </a:outerShdw>
                </a:effectLst>
                <a:latin typeface="华文行楷" panose="02010800040101010101" pitchFamily="2" charset="-122"/>
                <a:ea typeface="华文行楷" panose="02010800040101010101" pitchFamily="2" charset="-122"/>
              </a:rPr>
              <a:t>山西省临汾人民警察学校</a:t>
            </a:r>
            <a:endParaRPr lang="en-US" altLang="zh-CN" sz="4000" b="1" i="0" dirty="0">
              <a:ln w="9525">
                <a:noFill/>
                <a:round/>
              </a:ln>
              <a:solidFill>
                <a:srgbClr val="FF0000"/>
              </a:solidFill>
              <a:effectLst>
                <a:outerShdw dist="17961" dir="2700000" algn="ctr" rotWithShape="0">
                  <a:srgbClr val="000000"/>
                </a:outerShdw>
              </a:effectLst>
              <a:latin typeface="华文行楷" panose="02010800040101010101" pitchFamily="2" charset="-122"/>
              <a:ea typeface="华文行楷" panose="02010800040101010101" pitchFamily="2" charset="-122"/>
            </a:endParaRPr>
          </a:p>
        </p:txBody>
      </p:sp>
      <p:sp>
        <p:nvSpPr>
          <p:cNvPr id="17422" name="文本框 21"/>
          <p:cNvSpPr txBox="1">
            <a:spLocks noChangeArrowheads="1"/>
          </p:cNvSpPr>
          <p:nvPr/>
        </p:nvSpPr>
        <p:spPr bwMode="auto">
          <a:xfrm>
            <a:off x="-285750" y="3286125"/>
            <a:ext cx="5643880" cy="276860"/>
          </a:xfrm>
          <a:prstGeom prst="rect">
            <a:avLst/>
          </a:prstGeom>
          <a:noFill/>
          <a:ln w="9525">
            <a:noFill/>
            <a:miter lim="800000"/>
          </a:ln>
        </p:spPr>
        <p:txBody>
          <a:bodyPr wrap="square">
            <a:spAutoFit/>
          </a:bodyPr>
          <a:lstStyle/>
          <a:p>
            <a:pPr algn="ctr"/>
            <a:endParaRPr lang="zh-HK" altLang="en-US" sz="1200">
              <a:solidFill>
                <a:schemeClr val="bg1"/>
              </a:solidFill>
            </a:endParaRPr>
          </a:p>
        </p:txBody>
      </p:sp>
      <p:sp>
        <p:nvSpPr>
          <p:cNvPr id="3" name="文本框 2"/>
          <p:cNvSpPr txBox="1"/>
          <p:nvPr/>
        </p:nvSpPr>
        <p:spPr>
          <a:xfrm>
            <a:off x="1259632" y="2564904"/>
            <a:ext cx="6795450" cy="1754326"/>
          </a:xfrm>
          <a:prstGeom prst="rect">
            <a:avLst/>
          </a:prstGeom>
          <a:noFill/>
        </p:spPr>
        <p:txBody>
          <a:bodyPr wrap="none" rtlCol="0">
            <a:spAutoFit/>
          </a:bodyPr>
          <a:lstStyle/>
          <a:p>
            <a:r>
              <a:rPr lang="zh-CN" altLang="en-US" sz="5400" b="1" dirty="0" smtClean="0">
                <a:solidFill>
                  <a:srgbClr val="FF0000"/>
                </a:solidFill>
                <a:latin typeface="楷体" panose="02010609060101010101" charset="-122"/>
                <a:ea typeface="楷体" panose="02010609060101010101" charset="-122"/>
              </a:rPr>
              <a:t>     警务技能部   </a:t>
            </a:r>
            <a:endParaRPr lang="en-US" altLang="zh-CN" sz="5400" b="1" dirty="0" smtClean="0">
              <a:solidFill>
                <a:srgbClr val="FF0000"/>
              </a:solidFill>
              <a:latin typeface="楷体" panose="02010609060101010101" charset="-122"/>
              <a:ea typeface="楷体" panose="02010609060101010101" charset="-122"/>
            </a:endParaRPr>
          </a:p>
          <a:p>
            <a:r>
              <a:rPr lang="zh-CN" altLang="en-US" sz="5400" b="1" dirty="0" smtClean="0">
                <a:solidFill>
                  <a:srgbClr val="FF0000"/>
                </a:solidFill>
                <a:latin typeface="楷体" panose="02010609060101010101" charset="-122"/>
                <a:ea typeface="楷体" panose="02010609060101010101" charset="-122"/>
              </a:rPr>
              <a:t> 学习贯彻十九大精神</a:t>
            </a:r>
            <a:endParaRPr lang="zh-CN" altLang="zh-CN" sz="5400" b="1" dirty="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childTnLst>
                                </p:cTn>
                              </p:par>
                            </p:childTnLst>
                          </p:cTn>
                        </p:par>
                        <p:par>
                          <p:cTn id="26" fill="hold">
                            <p:stCondLst>
                              <p:cond delay="4000"/>
                            </p:stCondLst>
                            <p:childTnLst>
                              <p:par>
                                <p:cTn id="27" presetID="2" presetClass="entr" presetSubtype="2"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3000" fill="hold"/>
                                        <p:tgtEl>
                                          <p:spTgt spid="19"/>
                                        </p:tgtEl>
                                        <p:attrNameLst>
                                          <p:attrName>ppt_x</p:attrName>
                                        </p:attrNameLst>
                                      </p:cBhvr>
                                      <p:tavLst>
                                        <p:tav tm="0">
                                          <p:val>
                                            <p:strVal val="1+#ppt_w/2"/>
                                          </p:val>
                                        </p:tav>
                                        <p:tav tm="100000">
                                          <p:val>
                                            <p:strVal val="#ppt_x"/>
                                          </p:val>
                                        </p:tav>
                                      </p:tavLst>
                                    </p:anim>
                                    <p:anim calcmode="lin" valueType="num">
                                      <p:cBhvr additive="base">
                                        <p:cTn id="30" dur="3000" fill="hold"/>
                                        <p:tgtEl>
                                          <p:spTgt spid="19"/>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0"/>
                                  </p:stCondLst>
                                  <p:childTnLst>
                                    <p:animMotion origin="layout" path="M 0.35938 0.25687 C 0.32813 0.23953 0.22066 0.18566 0.17205 0.15329 C 0.12344 0.12092 0.09601 0.08809 0.06719 0.06242 C 0.03837 0.03676 0.0132 0.01271 -0.00104 -0.00047 " pathEditMode="relative" rAng="0" ptsTypes="aaaa">
                                      <p:cBhvr>
                                        <p:cTn id="32" dur="3000" fill="hold"/>
                                        <p:tgtEl>
                                          <p:spTgt spid="19"/>
                                        </p:tgtEl>
                                        <p:attrNameLst>
                                          <p:attrName>ppt_x</p:attrName>
                                          <p:attrName>ppt_y</p:attrName>
                                        </p:attrNameLst>
                                      </p:cBhvr>
                                      <p:rCtr x="-180" y="-129"/>
                                    </p:animMotion>
                                  </p:childTnLst>
                                </p:cTn>
                              </p:par>
                              <p:par>
                                <p:cTn id="33" presetID="12" presetClass="entr" presetSubtype="1" fill="hold" grpId="0" nodeType="withEffect" nodePh="1">
                                  <p:stCondLst>
                                    <p:cond delay="0"/>
                                  </p:stCondLst>
                                  <p:endCondLst>
                                    <p:cond evt="begin" delay="0">
                                      <p:tn val="33"/>
                                    </p:cond>
                                  </p:endCondLst>
                                  <p:childTnLst>
                                    <p:set>
                                      <p:cBhvr>
                                        <p:cTn id="34" dur="1" fill="hold">
                                          <p:stCondLst>
                                            <p:cond delay="0"/>
                                          </p:stCondLst>
                                        </p:cTn>
                                        <p:tgtEl>
                                          <p:spTgt spid="4106"/>
                                        </p:tgtEl>
                                        <p:attrNameLst>
                                          <p:attrName>style.visibility</p:attrName>
                                        </p:attrNameLst>
                                      </p:cBhvr>
                                      <p:to>
                                        <p:strVal val="visible"/>
                                      </p:to>
                                    </p:set>
                                    <p:animEffect transition="in" filter="slide(fromTop)">
                                      <p:cBhvr>
                                        <p:cTn id="35"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图片 3" descr="图片7.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descr="图片6.png"/>
          <p:cNvPicPr>
            <a:picLocks noChangeAspect="1"/>
          </p:cNvPicPr>
          <p:nvPr/>
        </p:nvPicPr>
        <p:blipFill>
          <a:blip r:embed="rId3" cstate="print"/>
          <a:stretch>
            <a:fillRect/>
          </a:stretch>
        </p:blipFill>
        <p:spPr>
          <a:xfrm>
            <a:off x="3286116" y="428604"/>
            <a:ext cx="2566204" cy="2462581"/>
          </a:xfrm>
          <a:prstGeom prst="rect">
            <a:avLst/>
          </a:prstGeom>
        </p:spPr>
      </p:pic>
      <p:sp>
        <p:nvSpPr>
          <p:cNvPr id="6" name="矩形 5"/>
          <p:cNvSpPr/>
          <p:nvPr/>
        </p:nvSpPr>
        <p:spPr>
          <a:xfrm>
            <a:off x="500034" y="2786058"/>
            <a:ext cx="7786742" cy="1754326"/>
          </a:xfrm>
          <a:prstGeom prst="rect">
            <a:avLst/>
          </a:prstGeom>
          <a:noFill/>
        </p:spPr>
        <p:txBody>
          <a:bodyPr wrap="square" lIns="91440" tIns="45720" rIns="91440" bIns="45720">
            <a:spAutoFit/>
          </a:bodyPr>
          <a:lstStyle/>
          <a:p>
            <a:pPr algn="ctr"/>
            <a:r>
              <a:rPr lang="zh-CN" altLang="en-US" sz="5400" dirty="0" smtClean="0">
                <a:solidFill>
                  <a:srgbClr val="FF0000"/>
                </a:solidFill>
              </a:rPr>
              <a:t> </a:t>
            </a:r>
            <a:r>
              <a:rPr lang="zh-CN" altLang="en-US" sz="5400" dirty="0" smtClean="0">
                <a:solidFill>
                  <a:srgbClr val="FFFF00"/>
                </a:solidFill>
              </a:rPr>
              <a:t>预祝临汾人民警察学校明天会更好！</a:t>
            </a:r>
            <a:endParaRPr lang="zh-CN" alt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3.png"/>
          <p:cNvPicPr>
            <a:picLocks noChangeAspect="1"/>
          </p:cNvPicPr>
          <p:nvPr/>
        </p:nvPicPr>
        <p:blipFill>
          <a:blip r:embed="rId2" cstate="print"/>
          <a:stretch>
            <a:fillRect/>
          </a:stretch>
        </p:blipFill>
        <p:spPr>
          <a:xfrm>
            <a:off x="3203848" y="-531440"/>
            <a:ext cx="2522628" cy="2175767"/>
          </a:xfrm>
          <a:prstGeom prst="rect">
            <a:avLst/>
          </a:prstGeom>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8675"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6" name="图片 5" descr="e269a81a4a7302768e9939b0.jpg"/>
          <p:cNvPicPr>
            <a:picLocks noChangeAspect="1"/>
          </p:cNvPicPr>
          <p:nvPr/>
        </p:nvPicPr>
        <p:blipFill>
          <a:blip r:embed="rId3" cstate="print"/>
          <a:stretch>
            <a:fillRect/>
          </a:stretch>
        </p:blipFill>
        <p:spPr>
          <a:xfrm>
            <a:off x="845840" y="2348880"/>
            <a:ext cx="7452320" cy="4509120"/>
          </a:xfrm>
          <a:prstGeom prst="rect">
            <a:avLst/>
          </a:prstGeom>
        </p:spPr>
      </p:pic>
      <p:sp>
        <p:nvSpPr>
          <p:cNvPr id="8" name="TextBox 7"/>
          <p:cNvSpPr txBox="1"/>
          <p:nvPr/>
        </p:nvSpPr>
        <p:spPr>
          <a:xfrm>
            <a:off x="1691680" y="1556792"/>
            <a:ext cx="6192688" cy="523220"/>
          </a:xfrm>
          <a:prstGeom prst="rect">
            <a:avLst/>
          </a:prstGeom>
          <a:noFill/>
        </p:spPr>
        <p:txBody>
          <a:bodyPr wrap="square" rtlCol="0">
            <a:spAutoFit/>
          </a:bodyPr>
          <a:lstStyle/>
          <a:p>
            <a:pPr algn="ctr"/>
            <a:r>
              <a:rPr lang="zh-CN" altLang="en-US" sz="2800" b="1" dirty="0" smtClean="0">
                <a:solidFill>
                  <a:srgbClr val="FFFF00"/>
                </a:solidFill>
                <a:latin typeface="+mj-ea"/>
                <a:ea typeface="+mj-ea"/>
              </a:rPr>
              <a:t>警务技能全体学生学习十九大精神</a:t>
            </a:r>
            <a:endParaRPr lang="zh-CN" altLang="en-US" sz="2800" b="1" dirty="0">
              <a:solidFill>
                <a:srgbClr val="FFFF00"/>
              </a:solidFill>
              <a:latin typeface="+mj-ea"/>
              <a:ea typeface="+mj-ea"/>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23890" y="5661025"/>
            <a:ext cx="1800225"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7651"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6" name="图片 5" descr="e269a81a4a7302768e9939b0 (1).jpg"/>
          <p:cNvPicPr>
            <a:picLocks noChangeAspect="1"/>
          </p:cNvPicPr>
          <p:nvPr/>
        </p:nvPicPr>
        <p:blipFill>
          <a:blip r:embed="rId2" cstate="print"/>
          <a:stretch>
            <a:fillRect/>
          </a:stretch>
        </p:blipFill>
        <p:spPr>
          <a:xfrm>
            <a:off x="971600" y="2780928"/>
            <a:ext cx="6840760" cy="3888432"/>
          </a:xfrm>
          <a:prstGeom prst="rect">
            <a:avLst/>
          </a:prstGeom>
        </p:spPr>
      </p:pic>
      <p:pic>
        <p:nvPicPr>
          <p:cNvPr id="7" name="图片 6" descr="图片3.png"/>
          <p:cNvPicPr>
            <a:picLocks noChangeAspect="1"/>
          </p:cNvPicPr>
          <p:nvPr/>
        </p:nvPicPr>
        <p:blipFill>
          <a:blip r:embed="rId3" cstate="print"/>
          <a:stretch>
            <a:fillRect/>
          </a:stretch>
        </p:blipFill>
        <p:spPr>
          <a:xfrm>
            <a:off x="3203848" y="-459432"/>
            <a:ext cx="2522628" cy="2175767"/>
          </a:xfrm>
          <a:prstGeom prst="rect">
            <a:avLst/>
          </a:prstGeom>
        </p:spPr>
      </p:pic>
      <p:sp>
        <p:nvSpPr>
          <p:cNvPr id="8" name="TextBox 7"/>
          <p:cNvSpPr txBox="1"/>
          <p:nvPr/>
        </p:nvSpPr>
        <p:spPr>
          <a:xfrm>
            <a:off x="827584" y="1484784"/>
            <a:ext cx="7272808" cy="1323439"/>
          </a:xfrm>
          <a:prstGeom prst="rect">
            <a:avLst/>
          </a:prstGeom>
          <a:noFill/>
        </p:spPr>
        <p:txBody>
          <a:bodyPr wrap="square" rtlCol="0">
            <a:spAutoFit/>
          </a:bodyPr>
          <a:lstStyle/>
          <a:p>
            <a:r>
              <a:rPr lang="zh-CN" altLang="en-US" sz="2000" dirty="0" smtClean="0">
                <a:solidFill>
                  <a:srgbClr val="FF0000"/>
                </a:solidFill>
              </a:rPr>
              <a:t>党的十九大胜利闭幕以来，在校党委的统一部署下，近日，警务技能部积极响应校党委号召，组织开</a:t>
            </a:r>
            <a:r>
              <a:rPr lang="zh-CN" altLang="en-US" sz="2000" dirty="0" smtClean="0">
                <a:solidFill>
                  <a:srgbClr val="FF0000"/>
                </a:solidFill>
              </a:rPr>
              <a:t>展“</a:t>
            </a:r>
            <a:r>
              <a:rPr lang="zh-CN" altLang="en-US" sz="2000" dirty="0" smtClean="0">
                <a:solidFill>
                  <a:srgbClr val="FF0000"/>
                </a:solidFill>
              </a:rPr>
              <a:t>两学一做</a:t>
            </a:r>
            <a:r>
              <a:rPr lang="en-US" altLang="zh-CN" sz="2000" dirty="0" smtClean="0">
                <a:solidFill>
                  <a:srgbClr val="FF0000"/>
                </a:solidFill>
              </a:rPr>
              <a:t>—</a:t>
            </a:r>
            <a:r>
              <a:rPr lang="zh-CN" altLang="en-US" sz="2000" dirty="0" smtClean="0">
                <a:solidFill>
                  <a:srgbClr val="FF0000"/>
                </a:solidFill>
              </a:rPr>
              <a:t>深入学习习近平总书记治国理政新理念、新思想、新战略”专题研讨会。</a:t>
            </a:r>
            <a:endParaRPr lang="zh-CN" altLang="en-US" sz="2000" dirty="0">
              <a:solidFill>
                <a:srgbClr val="FF0000"/>
              </a:solidFill>
            </a:endParaRPr>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3"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descr="e269a81a4a7302768e9939b0 (3).jpg"/>
          <p:cNvPicPr>
            <a:picLocks noChangeAspect="1"/>
          </p:cNvPicPr>
          <p:nvPr/>
        </p:nvPicPr>
        <p:blipFill>
          <a:blip r:embed="rId2" cstate="print"/>
          <a:stretch>
            <a:fillRect/>
          </a:stretch>
        </p:blipFill>
        <p:spPr>
          <a:xfrm>
            <a:off x="2825552" y="1340768"/>
            <a:ext cx="6318448" cy="4738836"/>
          </a:xfrm>
          <a:prstGeom prst="rect">
            <a:avLst/>
          </a:prstGeom>
        </p:spPr>
      </p:pic>
      <p:pic>
        <p:nvPicPr>
          <p:cNvPr id="8" name="图片 7" descr="图片3.png"/>
          <p:cNvPicPr>
            <a:picLocks noChangeAspect="1"/>
          </p:cNvPicPr>
          <p:nvPr/>
        </p:nvPicPr>
        <p:blipFill>
          <a:blip r:embed="rId3" cstate="print"/>
          <a:stretch>
            <a:fillRect/>
          </a:stretch>
        </p:blipFill>
        <p:spPr>
          <a:xfrm>
            <a:off x="3419872" y="-603448"/>
            <a:ext cx="2522628" cy="2175767"/>
          </a:xfrm>
          <a:prstGeom prst="rect">
            <a:avLst/>
          </a:prstGeom>
        </p:spPr>
      </p:pic>
      <p:sp>
        <p:nvSpPr>
          <p:cNvPr id="6" name="TextBox 5"/>
          <p:cNvSpPr txBox="1"/>
          <p:nvPr/>
        </p:nvSpPr>
        <p:spPr>
          <a:xfrm>
            <a:off x="395536" y="1268760"/>
            <a:ext cx="2088232" cy="2031325"/>
          </a:xfrm>
          <a:prstGeom prst="rect">
            <a:avLst/>
          </a:prstGeom>
          <a:noFill/>
        </p:spPr>
        <p:txBody>
          <a:bodyPr wrap="square" rtlCol="0">
            <a:spAutoFit/>
          </a:bodyPr>
          <a:lstStyle/>
          <a:p>
            <a:r>
              <a:rPr lang="zh-CN" altLang="en-US" dirty="0" smtClean="0"/>
              <a:t>“两学一做”</a:t>
            </a:r>
            <a:r>
              <a:rPr lang="en-US" altLang="zh-CN" dirty="0" smtClean="0"/>
              <a:t>——</a:t>
            </a:r>
            <a:r>
              <a:rPr lang="zh-CN" altLang="en-US" dirty="0" smtClean="0"/>
              <a:t>深入学习党的十九大报告，程文坚副主任组织带领警务技能部全体学生学习了十九大报告中提出的“四”个新。</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3.png"/>
          <p:cNvPicPr>
            <a:picLocks noChangeAspect="1"/>
          </p:cNvPicPr>
          <p:nvPr/>
        </p:nvPicPr>
        <p:blipFill>
          <a:blip r:embed="rId2" cstate="print"/>
          <a:stretch>
            <a:fillRect/>
          </a:stretch>
        </p:blipFill>
        <p:spPr>
          <a:xfrm>
            <a:off x="3203848" y="-459432"/>
            <a:ext cx="3384376" cy="2919025"/>
          </a:xfrm>
          <a:prstGeom prst="rect">
            <a:avLst/>
          </a:prstGeom>
        </p:spPr>
      </p:pic>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3"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descr="e269a81a4a7302768e9939b0 (4).jpg"/>
          <p:cNvPicPr>
            <a:picLocks noChangeAspect="1"/>
          </p:cNvPicPr>
          <p:nvPr/>
        </p:nvPicPr>
        <p:blipFill>
          <a:blip r:embed="rId3" cstate="print"/>
          <a:stretch>
            <a:fillRect/>
          </a:stretch>
        </p:blipFill>
        <p:spPr>
          <a:xfrm>
            <a:off x="0" y="2345925"/>
            <a:ext cx="5828019" cy="4371014"/>
          </a:xfrm>
          <a:prstGeom prst="rect">
            <a:avLst/>
          </a:prstGeom>
        </p:spPr>
      </p:pic>
      <p:sp>
        <p:nvSpPr>
          <p:cNvPr id="7" name="TextBox 6"/>
          <p:cNvSpPr txBox="1"/>
          <p:nvPr/>
        </p:nvSpPr>
        <p:spPr>
          <a:xfrm>
            <a:off x="6084168" y="2204864"/>
            <a:ext cx="2736304" cy="3416320"/>
          </a:xfrm>
          <a:prstGeom prst="rect">
            <a:avLst/>
          </a:prstGeom>
          <a:noFill/>
        </p:spPr>
        <p:txBody>
          <a:bodyPr wrap="square" rtlCol="0">
            <a:spAutoFit/>
          </a:bodyPr>
          <a:lstStyle/>
          <a:p>
            <a:r>
              <a:rPr lang="zh-CN" altLang="en-US" sz="2400" dirty="0" smtClean="0"/>
              <a:t>我们要以党的十九大“不忘初心，牢记使命，永远奋斗”的精神作为各项工作的引领。抓准新机遇、迎接新挑战，不断更新教学理念肯模式，切实开展教学创新。</a:t>
            </a:r>
            <a:endParaRPr lang="zh-CN"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3.png"/>
          <p:cNvPicPr>
            <a:picLocks noChangeAspect="1"/>
          </p:cNvPicPr>
          <p:nvPr/>
        </p:nvPicPr>
        <p:blipFill>
          <a:blip r:embed="rId2" cstate="print"/>
          <a:stretch>
            <a:fillRect/>
          </a:stretch>
        </p:blipFill>
        <p:spPr>
          <a:xfrm>
            <a:off x="3428992" y="-500090"/>
            <a:ext cx="2522628" cy="2175767"/>
          </a:xfrm>
          <a:prstGeom prst="rect">
            <a:avLst/>
          </a:prstGeom>
        </p:spPr>
      </p:pic>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3"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6083"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descr="e269a81a4a7302768e9939b0 (5).jpg"/>
          <p:cNvPicPr>
            <a:picLocks noChangeAspect="1"/>
          </p:cNvPicPr>
          <p:nvPr/>
        </p:nvPicPr>
        <p:blipFill>
          <a:blip r:embed="rId3" cstate="print"/>
          <a:stretch>
            <a:fillRect/>
          </a:stretch>
        </p:blipFill>
        <p:spPr>
          <a:xfrm>
            <a:off x="467544" y="2852936"/>
            <a:ext cx="8064896" cy="4005064"/>
          </a:xfrm>
          <a:prstGeom prst="rect">
            <a:avLst/>
          </a:prstGeom>
        </p:spPr>
      </p:pic>
      <p:sp>
        <p:nvSpPr>
          <p:cNvPr id="9" name="TextBox 8"/>
          <p:cNvSpPr txBox="1"/>
          <p:nvPr/>
        </p:nvSpPr>
        <p:spPr>
          <a:xfrm>
            <a:off x="755576" y="1340768"/>
            <a:ext cx="7344816" cy="1323439"/>
          </a:xfrm>
          <a:prstGeom prst="rect">
            <a:avLst/>
          </a:prstGeom>
          <a:noFill/>
        </p:spPr>
        <p:txBody>
          <a:bodyPr wrap="square" rtlCol="0">
            <a:spAutoFit/>
          </a:bodyPr>
          <a:lstStyle/>
          <a:p>
            <a:r>
              <a:rPr lang="zh-CN" altLang="en-US" sz="2000" dirty="0" smtClean="0"/>
              <a:t>         以培养担当民族复兴大任的时代新人为着眼点，强化教育引导、实践养成、制度保障，把党的十九大精神融入到校园学习、生活的方方面面，不忘初心，牢记使命，为实现中华民族伟大复兴的中国梦不懈奋斗。</a:t>
            </a:r>
            <a:endParaRPr lang="zh-CN"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627"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5" name="图片 4" descr="e269a81a4a7302768e9939b0 (2).jpg"/>
          <p:cNvPicPr>
            <a:picLocks noChangeAspect="1"/>
          </p:cNvPicPr>
          <p:nvPr/>
        </p:nvPicPr>
        <p:blipFill>
          <a:blip r:embed="rId2" cstate="print"/>
          <a:stretch>
            <a:fillRect/>
          </a:stretch>
        </p:blipFill>
        <p:spPr>
          <a:xfrm>
            <a:off x="1115616" y="1340768"/>
            <a:ext cx="6840760" cy="4032448"/>
          </a:xfrm>
          <a:prstGeom prst="rect">
            <a:avLst/>
          </a:prstGeom>
        </p:spPr>
      </p:pic>
      <p:pic>
        <p:nvPicPr>
          <p:cNvPr id="6" name="图片 5" descr="图片3.png"/>
          <p:cNvPicPr>
            <a:picLocks noChangeAspect="1"/>
          </p:cNvPicPr>
          <p:nvPr/>
        </p:nvPicPr>
        <p:blipFill>
          <a:blip r:embed="rId3" cstate="print"/>
          <a:stretch>
            <a:fillRect/>
          </a:stretch>
        </p:blipFill>
        <p:spPr>
          <a:xfrm>
            <a:off x="3203848" y="-603448"/>
            <a:ext cx="2522628" cy="2175767"/>
          </a:xfrm>
          <a:prstGeom prst="rect">
            <a:avLst/>
          </a:prstGeom>
        </p:spPr>
      </p:pic>
      <p:sp>
        <p:nvSpPr>
          <p:cNvPr id="7" name="TextBox 6"/>
          <p:cNvSpPr txBox="1"/>
          <p:nvPr/>
        </p:nvSpPr>
        <p:spPr>
          <a:xfrm>
            <a:off x="827584" y="5661248"/>
            <a:ext cx="7488832" cy="461665"/>
          </a:xfrm>
          <a:prstGeom prst="rect">
            <a:avLst/>
          </a:prstGeom>
          <a:noFill/>
        </p:spPr>
        <p:txBody>
          <a:bodyPr wrap="square" rtlCol="0">
            <a:spAutoFit/>
          </a:bodyPr>
          <a:lstStyle/>
          <a:p>
            <a:pPr algn="ctr"/>
            <a:r>
              <a:rPr lang="zh-CN" altLang="en-US" sz="2400" dirty="0" smtClean="0">
                <a:solidFill>
                  <a:srgbClr val="FF3399"/>
                </a:solidFill>
                <a:latin typeface="+mj-ea"/>
                <a:ea typeface="+mj-ea"/>
              </a:rPr>
              <a:t>同学们认真听讲。</a:t>
            </a:r>
            <a:endParaRPr lang="zh-CN" altLang="en-US" sz="2400" dirty="0">
              <a:solidFill>
                <a:srgbClr val="FF3399"/>
              </a:solidFill>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3.png"/>
          <p:cNvPicPr>
            <a:picLocks noChangeAspect="1"/>
          </p:cNvPicPr>
          <p:nvPr/>
        </p:nvPicPr>
        <p:blipFill>
          <a:blip r:embed="rId2" cstate="print"/>
          <a:stretch>
            <a:fillRect/>
          </a:stretch>
        </p:blipFill>
        <p:spPr>
          <a:xfrm>
            <a:off x="3419872" y="-603448"/>
            <a:ext cx="2871200" cy="2476410"/>
          </a:xfrm>
          <a:prstGeom prst="rect">
            <a:avLst/>
          </a:prstGeom>
        </p:spPr>
      </p:pic>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3"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7107"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descr="e269a81a4a7302768e9939b0 (6).jpg"/>
          <p:cNvPicPr>
            <a:picLocks noChangeAspect="1"/>
          </p:cNvPicPr>
          <p:nvPr/>
        </p:nvPicPr>
        <p:blipFill>
          <a:blip r:embed="rId3" cstate="print"/>
          <a:stretch>
            <a:fillRect/>
          </a:stretch>
        </p:blipFill>
        <p:spPr>
          <a:xfrm>
            <a:off x="830788" y="2276872"/>
            <a:ext cx="7482424" cy="4581128"/>
          </a:xfrm>
          <a:prstGeom prst="rect">
            <a:avLst/>
          </a:prstGeom>
        </p:spPr>
      </p:pic>
      <p:sp>
        <p:nvSpPr>
          <p:cNvPr id="9" name="TextBox 8"/>
          <p:cNvSpPr txBox="1"/>
          <p:nvPr/>
        </p:nvSpPr>
        <p:spPr>
          <a:xfrm>
            <a:off x="1907704" y="1628800"/>
            <a:ext cx="5760640" cy="523220"/>
          </a:xfrm>
          <a:prstGeom prst="rect">
            <a:avLst/>
          </a:prstGeom>
          <a:noFill/>
        </p:spPr>
        <p:txBody>
          <a:bodyPr wrap="square" rtlCol="0">
            <a:spAutoFit/>
          </a:bodyPr>
          <a:lstStyle/>
          <a:p>
            <a:pPr algn="ctr"/>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关心国家大事，贯彻十九大精神。</a:t>
            </a:r>
            <a:endParaRPr lang="zh-CN"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3.png"/>
          <p:cNvPicPr>
            <a:picLocks noChangeAspect="1"/>
          </p:cNvPicPr>
          <p:nvPr/>
        </p:nvPicPr>
        <p:blipFill>
          <a:blip r:embed="rId2" cstate="print"/>
          <a:stretch>
            <a:fillRect/>
          </a:stretch>
        </p:blipFill>
        <p:spPr>
          <a:xfrm>
            <a:off x="3357554" y="-500090"/>
            <a:ext cx="2522628" cy="2175767"/>
          </a:xfrm>
          <a:prstGeom prst="rect">
            <a:avLst/>
          </a:prstGeom>
        </p:spPr>
      </p:pic>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579" name="Rectangle 3"/>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900"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333333"/>
                </a:solidFill>
                <a:effectLst/>
                <a:latin typeface="Arial"/>
                <a:ea typeface="微软雅黑" pitchFamily="34" charset="-122"/>
                <a:cs typeface="宋体" pitchFamily="2" charset="-122"/>
              </a:rPr>
              <a:t>  </a:t>
            </a:r>
            <a:endParaRPr kumimoji="0" lang="zh-CN"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582" name="Rectangle 6"/>
          <p:cNvSpPr>
            <a:spLocks noChangeArrowheads="1"/>
          </p:cNvSpPr>
          <p:nvPr/>
        </p:nvSpPr>
        <p:spPr bwMode="auto">
          <a:xfrm>
            <a:off x="0" y="0"/>
            <a:ext cx="9144000" cy="0"/>
          </a:xfrm>
          <a:prstGeom prst="rect">
            <a:avLst/>
          </a:prstGeom>
          <a:solidFill>
            <a:srgbClr val="FCFCFC"/>
          </a:solidFill>
          <a:ln w="9525">
            <a:noFill/>
            <a:miter lim="800000"/>
            <a:headEnd/>
            <a:tailEnd/>
          </a:ln>
          <a:effectLst/>
        </p:spPr>
        <p:txBody>
          <a:bodyPr vert="horz" wrap="none" lIns="0" tIns="-30153"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t/>
            </a:r>
            <a:br>
              <a:rPr kumimoji="0" lang="zh-CN" altLang="zh-CN" b="0" i="0" u="none" strike="noStrike" cap="none" normalizeH="0" baseline="0" smtClean="0">
                <a:ln>
                  <a:noFill/>
                </a:ln>
                <a:solidFill>
                  <a:srgbClr val="333333"/>
                </a:solidFill>
                <a:effectLst/>
                <a:latin typeface="微软雅黑" pitchFamily="34" charset="-122"/>
                <a:ea typeface="微软雅黑" pitchFamily="34"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descr="e269a81a4a7302768e9939b0 (7).jpg"/>
          <p:cNvPicPr>
            <a:picLocks noChangeAspect="1"/>
          </p:cNvPicPr>
          <p:nvPr/>
        </p:nvPicPr>
        <p:blipFill>
          <a:blip r:embed="rId3" cstate="print"/>
          <a:stretch>
            <a:fillRect/>
          </a:stretch>
        </p:blipFill>
        <p:spPr>
          <a:xfrm>
            <a:off x="179512" y="2420888"/>
            <a:ext cx="8712968" cy="4437112"/>
          </a:xfrm>
          <a:prstGeom prst="rect">
            <a:avLst/>
          </a:prstGeom>
        </p:spPr>
      </p:pic>
      <p:sp>
        <p:nvSpPr>
          <p:cNvPr id="9" name="TextBox 8"/>
          <p:cNvSpPr txBox="1"/>
          <p:nvPr/>
        </p:nvSpPr>
        <p:spPr>
          <a:xfrm>
            <a:off x="1259632" y="1412776"/>
            <a:ext cx="6264696" cy="830997"/>
          </a:xfrm>
          <a:prstGeom prst="rect">
            <a:avLst/>
          </a:prstGeom>
          <a:noFill/>
        </p:spPr>
        <p:txBody>
          <a:bodyPr wrap="square" rtlCol="0">
            <a:spAutoFit/>
          </a:bodyPr>
          <a:lstStyle/>
          <a:p>
            <a:pPr algn="ctr"/>
            <a:r>
              <a:rPr lang="zh-CN"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中国特色社会主义最本质的特征是</a:t>
            </a:r>
            <a:endParaRPr lang="en-US" altLang="zh-CN"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zh-CN"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zh-CN"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中国共产党领导</a:t>
            </a:r>
            <a:endPar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168</TotalTime>
  <Words>410</Words>
  <Application>Microsoft Office PowerPoint</Application>
  <PresentationFormat>全屏显示(4:3)</PresentationFormat>
  <Paragraphs>48</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流畅</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军训第一课 主题班会</dc:title>
  <dc:creator>Administrator</dc:creator>
  <cp:lastModifiedBy>Administrator</cp:lastModifiedBy>
  <cp:revision>42</cp:revision>
  <dcterms:created xsi:type="dcterms:W3CDTF">2017-11-13T12:51:00Z</dcterms:created>
  <dcterms:modified xsi:type="dcterms:W3CDTF">2018-02-27T08:27:51Z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